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Raleway" panose="020B0604020202020204" charset="0"/>
      <p:regular r:id="rId23"/>
      <p:bold r:id="rId24"/>
      <p:italic r:id="rId25"/>
      <p:boldItalic r:id="rId26"/>
    </p:embeddedFont>
    <p:embeddedFont>
      <p:font typeface="Lato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448693C-C822-45C4-B7EE-642A851CA002}">
  <a:tblStyle styleId="{D448693C-C822-45C4-B7EE-642A851CA0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b23006abfc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b23006abfc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b23006abfc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b23006abfc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23006abfc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23006abfc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23006abfc_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23006abfc_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46ee7dff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46ee7dff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d9c67055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d9c67055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1d9165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51d9165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23006abfc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b23006abfc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430e6bdd_5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430e6bdd_5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d9c67055b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d9c67055b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4rci/TindEve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5720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>
            <a:spLocks noGrp="1"/>
          </p:cNvSpPr>
          <p:nvPr>
            <p:ph type="ctrTitle"/>
          </p:nvPr>
        </p:nvSpPr>
        <p:spPr>
          <a:xfrm>
            <a:off x="378675" y="1848300"/>
            <a:ext cx="33450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Credit Default Risk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Training: Part A</a:t>
            </a:r>
            <a:endParaRPr/>
          </a:p>
        </p:txBody>
      </p:sp>
      <p:graphicFrame>
        <p:nvGraphicFramePr>
          <p:cNvPr id="190" name="Google Shape;190;p26"/>
          <p:cNvGraphicFramePr/>
          <p:nvPr/>
        </p:nvGraphicFramePr>
        <p:xfrm>
          <a:off x="4793625" y="668975"/>
          <a:ext cx="3928425" cy="2377260"/>
        </p:xfrm>
        <a:graphic>
          <a:graphicData uri="http://schemas.openxmlformats.org/drawingml/2006/table">
            <a:tbl>
              <a:tblPr>
                <a:noFill/>
                <a:tableStyleId>{D448693C-C822-45C4-B7EE-642A851CA002}</a:tableStyleId>
              </a:tblPr>
              <a:tblGrid>
                <a:gridCol w="2297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0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Area Under ROC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Random Forest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0.70592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LGBM :Dart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0.74939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LGBM: Goss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0.75276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LGBM: Stratified KFold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0.75294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6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LGBM: Blend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0.75692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2967300" cy="32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B: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In-Memory Optimisation of DataFrame</a:t>
            </a:r>
            <a:endParaRPr/>
          </a:p>
        </p:txBody>
      </p:sp>
      <p:graphicFrame>
        <p:nvGraphicFramePr>
          <p:cNvPr id="196" name="Google Shape;196;p27"/>
          <p:cNvGraphicFramePr/>
          <p:nvPr/>
        </p:nvGraphicFramePr>
        <p:xfrm>
          <a:off x="3788950" y="517425"/>
          <a:ext cx="5245650" cy="4536450"/>
        </p:xfrm>
        <a:graphic>
          <a:graphicData uri="http://schemas.openxmlformats.org/drawingml/2006/table">
            <a:tbl>
              <a:tblPr>
                <a:noFill/>
                <a:tableStyleId>{D448693C-C822-45C4-B7EE-642A851CA002}</a:tableStyleId>
              </a:tblPr>
              <a:tblGrid>
                <a:gridCol w="2104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0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0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80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Dataset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DataFrame</a:t>
                      </a:r>
                      <a:endParaRPr sz="1200"/>
                    </a:p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Usage Before</a:t>
                      </a:r>
                      <a:endParaRPr sz="1200"/>
                    </a:p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Modification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DataFrame</a:t>
                      </a:r>
                      <a:endParaRPr sz="1200"/>
                    </a:p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Usage After</a:t>
                      </a:r>
                      <a:endParaRPr sz="1200"/>
                    </a:p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Modification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Application_train</a:t>
                      </a:r>
                      <a:endParaRPr sz="1200" b="1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186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45MB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Bureau_balance</a:t>
                      </a:r>
                      <a:endParaRPr sz="1200" b="1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624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624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Bureau</a:t>
                      </a:r>
                      <a:endParaRPr sz="1200" b="1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222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184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Credit_card_balance</a:t>
                      </a:r>
                      <a:endParaRPr sz="1200" b="1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673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275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Installments_payment</a:t>
                      </a:r>
                      <a:endParaRPr sz="1200" b="1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830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371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POS_CASH_balance</a:t>
                      </a:r>
                      <a:endParaRPr sz="1200" b="1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610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231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Prev_application</a:t>
                      </a:r>
                      <a:endParaRPr sz="1200" b="1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471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236MB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23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/>
                        <a:t>TOTAL</a:t>
                      </a:r>
                      <a:endParaRPr sz="1200" b="1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3,616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1544 MB</a:t>
                      </a:r>
                      <a:endParaRPr sz="1200"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3660600" cy="32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 Score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Part B</a:t>
            </a:r>
            <a:endParaRPr/>
          </a:p>
        </p:txBody>
      </p:sp>
      <p:graphicFrame>
        <p:nvGraphicFramePr>
          <p:cNvPr id="202" name="Google Shape;202;p28"/>
          <p:cNvGraphicFramePr/>
          <p:nvPr/>
        </p:nvGraphicFramePr>
        <p:xfrm>
          <a:off x="4035125" y="935975"/>
          <a:ext cx="4607575" cy="3798150"/>
        </p:xfrm>
        <a:graphic>
          <a:graphicData uri="http://schemas.openxmlformats.org/drawingml/2006/table">
            <a:tbl>
              <a:tblPr>
                <a:noFill/>
                <a:tableStyleId>{D448693C-C822-45C4-B7EE-642A851CA002}</a:tableStyleId>
              </a:tblPr>
              <a:tblGrid>
                <a:gridCol w="2708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64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Model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Area Under ROC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6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LGBM : GBDT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0.77918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6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LGBM: DART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0.78425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864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LGBM : GBDT with 30000 estimators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0.78503</a:t>
                      </a:r>
                      <a:endParaRPr/>
                    </a:p>
                  </a:txBody>
                  <a:tcPr marL="68575" marR="68575" marT="91425" marB="91425" anchor="ctr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>
            <a:spLocks noGrp="1"/>
          </p:cNvSpPr>
          <p:nvPr>
            <p:ph type="title"/>
          </p:nvPr>
        </p:nvSpPr>
        <p:spPr>
          <a:xfrm>
            <a:off x="2513850" y="888125"/>
            <a:ext cx="4116300" cy="6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</a:t>
            </a:r>
            <a:endParaRPr b="0"/>
          </a:p>
        </p:txBody>
      </p:sp>
      <p:sp>
        <p:nvSpPr>
          <p:cNvPr id="208" name="Google Shape;208;p29"/>
          <p:cNvSpPr txBox="1">
            <a:spLocks noGrp="1"/>
          </p:cNvSpPr>
          <p:nvPr>
            <p:ph type="title"/>
          </p:nvPr>
        </p:nvSpPr>
        <p:spPr>
          <a:xfrm>
            <a:off x="1001700" y="1724100"/>
            <a:ext cx="7140600" cy="16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Min, Max, Median, Variance of Attributes of Other datasets while Joining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Income_Credit_Percentage = Income / Credit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Family_Income = Income / Count_of_Family_Members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Annuity Percentage = Annuity / Income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Family Annuity = Annuity / Count_of_Family Members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Annuity_Period = Credit / Annuity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>
            <a:spLocks noGrp="1"/>
          </p:cNvSpPr>
          <p:nvPr>
            <p:ph type="title"/>
          </p:nvPr>
        </p:nvSpPr>
        <p:spPr>
          <a:xfrm>
            <a:off x="1727249" y="335475"/>
            <a:ext cx="6055463" cy="6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Weighted Average Smoothing</a:t>
            </a:r>
            <a:endParaRPr b="0" dirty="0"/>
          </a:p>
        </p:txBody>
      </p:sp>
      <p:sp>
        <p:nvSpPr>
          <p:cNvPr id="214" name="Google Shape;214;p30"/>
          <p:cNvSpPr txBox="1">
            <a:spLocks noGrp="1"/>
          </p:cNvSpPr>
          <p:nvPr>
            <p:ph type="title"/>
          </p:nvPr>
        </p:nvSpPr>
        <p:spPr>
          <a:xfrm>
            <a:off x="612000" y="1009575"/>
            <a:ext cx="7920000" cy="6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latin typeface="Lato"/>
                <a:ea typeface="Lato"/>
                <a:cs typeface="Lato"/>
                <a:sym typeface="Lato"/>
              </a:rPr>
              <a:t>Three different Models were trained and Weighted average of Results of Individually Trained Model were taken:</a:t>
            </a:r>
            <a:endParaRPr sz="1600" b="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 dirty="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15" name="Google Shape;215;p30"/>
          <p:cNvGraphicFramePr/>
          <p:nvPr/>
        </p:nvGraphicFramePr>
        <p:xfrm>
          <a:off x="2081225" y="2086475"/>
          <a:ext cx="6450775" cy="2620874"/>
        </p:xfrm>
        <a:graphic>
          <a:graphicData uri="http://schemas.openxmlformats.org/drawingml/2006/table">
            <a:tbl>
              <a:tblPr>
                <a:noFill/>
                <a:tableStyleId>{D448693C-C822-45C4-B7EE-642A851CA002}</a:tableStyleId>
              </a:tblPr>
              <a:tblGrid>
                <a:gridCol w="156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23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4350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Model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W1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W2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W3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Area Under ROC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350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Vanilla Model After </a:t>
                      </a:r>
                      <a:endParaRPr sz="1200" b="1">
                        <a:solidFill>
                          <a:srgbClr val="FFFFFF"/>
                        </a:solidFill>
                        <a:highlight>
                          <a:srgbClr val="FFFFFF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Feature Engineering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0.78809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4350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0.4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0.3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0.78881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350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0.2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0.7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0.78884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350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0.25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0.6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0.15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0.78890</a:t>
                      </a:r>
                      <a:endParaRPr sz="12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575" marR="68575" marT="91425" marB="91425">
                    <a:lnL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6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" name="Google Shape;220;p31"/>
          <p:cNvCxnSpPr/>
          <p:nvPr/>
        </p:nvCxnSpPr>
        <p:spPr>
          <a:xfrm rot="10800000" flipH="1">
            <a:off x="4396923" y="3009105"/>
            <a:ext cx="4694700" cy="44400"/>
          </a:xfrm>
          <a:prstGeom prst="straightConnector1">
            <a:avLst/>
          </a:prstGeom>
          <a:noFill/>
          <a:ln w="3810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31"/>
          <p:cNvCxnSpPr/>
          <p:nvPr/>
        </p:nvCxnSpPr>
        <p:spPr>
          <a:xfrm>
            <a:off x="50225" y="3053505"/>
            <a:ext cx="4108200" cy="0"/>
          </a:xfrm>
          <a:prstGeom prst="straightConnector1">
            <a:avLst/>
          </a:prstGeom>
          <a:noFill/>
          <a:ln w="38100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2" name="Google Shape;222;p31"/>
          <p:cNvSpPr txBox="1">
            <a:spLocks noGrp="1"/>
          </p:cNvSpPr>
          <p:nvPr>
            <p:ph type="title"/>
          </p:nvPr>
        </p:nvSpPr>
        <p:spPr>
          <a:xfrm>
            <a:off x="0" y="6154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Summary:</a:t>
            </a:r>
            <a:endParaRPr sz="3000"/>
          </a:p>
        </p:txBody>
      </p:sp>
      <p:sp>
        <p:nvSpPr>
          <p:cNvPr id="223" name="Google Shape;223;p31"/>
          <p:cNvSpPr txBox="1"/>
          <p:nvPr/>
        </p:nvSpPr>
        <p:spPr>
          <a:xfrm>
            <a:off x="5967256" y="2589430"/>
            <a:ext cx="1313400" cy="981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Weighted Average of Top 3 Performing Model</a:t>
            </a:r>
            <a:endParaRPr sz="9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31"/>
          <p:cNvSpPr txBox="1"/>
          <p:nvPr/>
        </p:nvSpPr>
        <p:spPr>
          <a:xfrm>
            <a:off x="7393776" y="2589318"/>
            <a:ext cx="1313400" cy="9819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 testing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31"/>
          <p:cNvSpPr txBox="1"/>
          <p:nvPr/>
        </p:nvSpPr>
        <p:spPr>
          <a:xfrm>
            <a:off x="4540796" y="2589318"/>
            <a:ext cx="1313400" cy="9819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Hyperparameter Tuning / Feature Selection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31"/>
          <p:cNvSpPr txBox="1"/>
          <p:nvPr/>
        </p:nvSpPr>
        <p:spPr>
          <a:xfrm>
            <a:off x="3114305" y="2589319"/>
            <a:ext cx="1313400" cy="98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Training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31"/>
          <p:cNvSpPr txBox="1"/>
          <p:nvPr/>
        </p:nvSpPr>
        <p:spPr>
          <a:xfrm>
            <a:off x="1687855" y="2589304"/>
            <a:ext cx="1313400" cy="9819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Handling Missing Values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31"/>
          <p:cNvSpPr txBox="1"/>
          <p:nvPr/>
        </p:nvSpPr>
        <p:spPr>
          <a:xfrm>
            <a:off x="261354" y="2589429"/>
            <a:ext cx="1313400" cy="9819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Exploratory Data Analysis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29" name="Google Shape;229;p31"/>
          <p:cNvGrpSpPr/>
          <p:nvPr/>
        </p:nvGrpSpPr>
        <p:grpSpPr>
          <a:xfrm>
            <a:off x="3113787" y="1660884"/>
            <a:ext cx="1746438" cy="1496462"/>
            <a:chOff x="3588475" y="2010171"/>
            <a:chExt cx="1318664" cy="1265400"/>
          </a:xfrm>
        </p:grpSpPr>
        <p:sp>
          <p:nvSpPr>
            <p:cNvPr id="230" name="Google Shape;230;p31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name="adj1" fmla="val 10800000"/>
                <a:gd name="adj2" fmla="val 21145742"/>
                <a:gd name="adj3" fmla="val 4708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1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" name="Google Shape;232;p31"/>
          <p:cNvGrpSpPr/>
          <p:nvPr/>
        </p:nvGrpSpPr>
        <p:grpSpPr>
          <a:xfrm rot="10800000">
            <a:off x="4108067" y="2793802"/>
            <a:ext cx="1746438" cy="1496462"/>
            <a:chOff x="3588475" y="2010171"/>
            <a:chExt cx="1318664" cy="1265400"/>
          </a:xfrm>
        </p:grpSpPr>
        <p:sp>
          <p:nvSpPr>
            <p:cNvPr id="233" name="Google Shape;233;p31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name="adj1" fmla="val 10800000"/>
                <a:gd name="adj2" fmla="val 21145742"/>
                <a:gd name="adj3" fmla="val 4708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>
            <a:spLocks noGrp="1"/>
          </p:cNvSpPr>
          <p:nvPr>
            <p:ph type="title"/>
          </p:nvPr>
        </p:nvSpPr>
        <p:spPr>
          <a:xfrm>
            <a:off x="729450" y="122720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Outline</a:t>
            </a:r>
            <a:endParaRPr sz="3200"/>
          </a:p>
        </p:txBody>
      </p:sp>
      <p:sp>
        <p:nvSpPr>
          <p:cNvPr id="142" name="Google Shape;142;p18"/>
          <p:cNvSpPr txBox="1">
            <a:spLocks noGrp="1"/>
          </p:cNvSpPr>
          <p:nvPr>
            <p:ph type="subTitle" idx="4294967295"/>
          </p:nvPr>
        </p:nvSpPr>
        <p:spPr>
          <a:xfrm>
            <a:off x="4714900" y="1083951"/>
            <a:ext cx="4095600" cy="1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 u="sng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Problem</a:t>
            </a:r>
            <a:r>
              <a:rPr lang="en" sz="2000" u="sng" dirty="0">
                <a:solidFill>
                  <a:srgbClr val="FFFFFF"/>
                </a:solidFill>
              </a:rPr>
              <a:t> Statement</a:t>
            </a:r>
            <a:endParaRPr sz="2000" u="sng" dirty="0">
              <a:solidFill>
                <a:srgbClr val="FFFFFF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 u="sng" dirty="0">
                <a:solidFill>
                  <a:srgbClr val="FFFFFF"/>
                </a:solidFill>
              </a:rPr>
              <a:t>Dataset</a:t>
            </a:r>
            <a:endParaRPr sz="2000" u="sng" dirty="0">
              <a:solidFill>
                <a:srgbClr val="FFFFFF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 u="sng" dirty="0">
                <a:solidFill>
                  <a:srgbClr val="FFFFFF"/>
                </a:solidFill>
              </a:rPr>
              <a:t>EDA and Preprocessing</a:t>
            </a:r>
            <a:endParaRPr sz="2000" u="sng" dirty="0">
              <a:solidFill>
                <a:srgbClr val="FFFFFF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●"/>
            </a:pPr>
            <a:r>
              <a:rPr lang="en" sz="2000" u="sng" dirty="0">
                <a:solidFill>
                  <a:srgbClr val="FFFFFF"/>
                </a:solidFill>
              </a:rPr>
              <a:t>Models Training</a:t>
            </a:r>
            <a:endParaRPr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statement</a:t>
            </a:r>
            <a:endParaRPr sz="3000"/>
          </a:p>
        </p:txBody>
      </p:sp>
      <p:sp>
        <p:nvSpPr>
          <p:cNvPr id="148" name="Google Shape;148;p1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21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 b="1">
                <a:solidFill>
                  <a:srgbClr val="1A9988"/>
                </a:solidFill>
              </a:rPr>
              <a:t>Many people struggle to get loans due to insufficient or non-existent credit histories. And, unfortunately, this population is often taken advantage of by untrustworthy lenders.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2"/>
          </p:nvPr>
        </p:nvSpPr>
        <p:spPr>
          <a:xfrm>
            <a:off x="5007550" y="1291500"/>
            <a:ext cx="3362400" cy="25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254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2000"/>
              <a:buAutoNum type="arabicPeriod"/>
            </a:pPr>
            <a:r>
              <a:rPr lang="en" sz="2000" b="1">
                <a:solidFill>
                  <a:srgbClr val="1A9988"/>
                </a:solidFill>
              </a:rPr>
              <a:t>Application {train/test}</a:t>
            </a:r>
            <a:endParaRPr sz="2000" b="1">
              <a:solidFill>
                <a:srgbClr val="1A9988"/>
              </a:solidFill>
            </a:endParaRPr>
          </a:p>
          <a:p>
            <a:pPr marL="457200" marR="254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2000"/>
              <a:buAutoNum type="arabicPeriod"/>
            </a:pPr>
            <a:r>
              <a:rPr lang="en" sz="2000" b="1">
                <a:solidFill>
                  <a:srgbClr val="1A9988"/>
                </a:solidFill>
              </a:rPr>
              <a:t>Bureau</a:t>
            </a:r>
            <a:endParaRPr sz="2000" b="1">
              <a:solidFill>
                <a:srgbClr val="1A9988"/>
              </a:solidFill>
            </a:endParaRPr>
          </a:p>
          <a:p>
            <a:pPr marL="457200" marR="254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2000"/>
              <a:buAutoNum type="arabicPeriod"/>
            </a:pPr>
            <a:r>
              <a:rPr lang="en" sz="2000" b="1">
                <a:solidFill>
                  <a:srgbClr val="1A9988"/>
                </a:solidFill>
              </a:rPr>
              <a:t>Bureau_Balance</a:t>
            </a:r>
            <a:endParaRPr sz="2000" b="1">
              <a:solidFill>
                <a:srgbClr val="1A9988"/>
              </a:solidFill>
            </a:endParaRPr>
          </a:p>
          <a:p>
            <a:pPr marL="457200" marR="254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2000"/>
              <a:buAutoNum type="arabicPeriod"/>
            </a:pPr>
            <a:r>
              <a:rPr lang="en" sz="2000" b="1">
                <a:solidFill>
                  <a:srgbClr val="1A9988"/>
                </a:solidFill>
              </a:rPr>
              <a:t>POS_CASH_Balance</a:t>
            </a:r>
            <a:endParaRPr sz="2000" b="1">
              <a:solidFill>
                <a:srgbClr val="1A9988"/>
              </a:solidFill>
            </a:endParaRPr>
          </a:p>
          <a:p>
            <a:pPr marL="457200" marR="254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2000"/>
              <a:buAutoNum type="arabicPeriod"/>
            </a:pPr>
            <a:r>
              <a:rPr lang="en" sz="2000" b="1">
                <a:solidFill>
                  <a:srgbClr val="1A9988"/>
                </a:solidFill>
              </a:rPr>
              <a:t>Credit_Card_Balance</a:t>
            </a:r>
            <a:endParaRPr sz="2000" b="1">
              <a:solidFill>
                <a:srgbClr val="1A9988"/>
              </a:solidFill>
            </a:endParaRPr>
          </a:p>
          <a:p>
            <a:pPr marL="457200" marR="254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2000"/>
              <a:buAutoNum type="arabicPeriod"/>
            </a:pPr>
            <a:r>
              <a:rPr lang="en" sz="2000" b="1">
                <a:solidFill>
                  <a:srgbClr val="1A9988"/>
                </a:solidFill>
              </a:rPr>
              <a:t>Previous_Application</a:t>
            </a:r>
            <a:endParaRPr sz="2000" b="1">
              <a:solidFill>
                <a:srgbClr val="1A9988"/>
              </a:solidFill>
            </a:endParaRPr>
          </a:p>
          <a:p>
            <a:pPr marL="457200" marR="254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2000"/>
              <a:buAutoNum type="arabicPeriod"/>
            </a:pPr>
            <a:r>
              <a:rPr lang="en" sz="2000" b="1">
                <a:solidFill>
                  <a:srgbClr val="1A9988"/>
                </a:solidFill>
              </a:rPr>
              <a:t>Installments_Payments</a:t>
            </a:r>
            <a:endParaRPr sz="2200" b="1">
              <a:solidFill>
                <a:srgbClr val="1A9988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  <a:endParaRPr sz="700" b="1">
              <a:solidFill>
                <a:schemeClr val="lt1"/>
              </a:solidFill>
            </a:endParaRPr>
          </a:p>
        </p:txBody>
      </p:sp>
      <p:sp>
        <p:nvSpPr>
          <p:cNvPr id="160" name="Google Shape;160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 of Target Label</a:t>
            </a:r>
            <a:endParaRPr sz="3000" b="0"/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16225"/>
            <a:ext cx="4539701" cy="333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468050" y="13424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of Previous Loan Application</a:t>
            </a:r>
            <a:endParaRPr sz="3000"/>
          </a:p>
        </p:txBody>
      </p:sp>
      <p:pic>
        <p:nvPicPr>
          <p:cNvPr id="167" name="Google Shape;1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95385"/>
            <a:ext cx="4572000" cy="30825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 Type of Applicants</a:t>
            </a:r>
            <a:endParaRPr sz="3000"/>
          </a:p>
        </p:txBody>
      </p:sp>
      <p:pic>
        <p:nvPicPr>
          <p:cNvPr id="173" name="Google Shape;1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13923"/>
            <a:ext cx="4449976" cy="271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1144650" y="840500"/>
            <a:ext cx="6854700" cy="6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Handling Missing Values and Outlier</a:t>
            </a:r>
            <a:endParaRPr b="0"/>
          </a:p>
        </p:txBody>
      </p:sp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1061400" y="1757620"/>
            <a:ext cx="70212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Values which are out of Inter-Quantile range are replaced by NAN values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Numerical Columns : Median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Categorical Columns : Mode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727800" y="862200"/>
            <a:ext cx="7688400" cy="3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Encoding: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One Hot Encoding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Frequency Encoding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329</Words>
  <Application>Microsoft Office PowerPoint</Application>
  <PresentationFormat>On-screen Show (16:9)</PresentationFormat>
  <Paragraphs>128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Arial</vt:lpstr>
      <vt:lpstr>Raleway</vt:lpstr>
      <vt:lpstr>Lato</vt:lpstr>
      <vt:lpstr>Streamline</vt:lpstr>
      <vt:lpstr>Home Credit Default Risk</vt:lpstr>
      <vt:lpstr>Outline</vt:lpstr>
      <vt:lpstr>Problem statement</vt:lpstr>
      <vt:lpstr>Dataset </vt:lpstr>
      <vt:lpstr>Distribution of Target Label</vt:lpstr>
      <vt:lpstr>Type of Previous Loan Application</vt:lpstr>
      <vt:lpstr>Education Type of Applicants</vt:lpstr>
      <vt:lpstr>Handling Missing Values and Outlier</vt:lpstr>
      <vt:lpstr>Data Encoding:   One Hot Encoding Frequency Encoding</vt:lpstr>
      <vt:lpstr>Training: Part A</vt:lpstr>
      <vt:lpstr>Part B: In-Memory Optimisation of DataFrame</vt:lpstr>
      <vt:lpstr>ROC Score  For Part B</vt:lpstr>
      <vt:lpstr>Feature Engineering</vt:lpstr>
      <vt:lpstr>Weighted Average Smoothing</vt:lpstr>
      <vt:lpstr>Project Summary: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Credit Default Risk</dc:title>
  <cp:lastModifiedBy>Swapnil Jain</cp:lastModifiedBy>
  <cp:revision>1</cp:revision>
  <dcterms:modified xsi:type="dcterms:W3CDTF">2020-12-20T17:46:17Z</dcterms:modified>
</cp:coreProperties>
</file>